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58" r:id="rId3"/>
    <p:sldId id="261" r:id="rId4"/>
    <p:sldId id="265" r:id="rId5"/>
    <p:sldId id="266" r:id="rId6"/>
    <p:sldId id="259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63" d="100"/>
          <a:sy n="63" d="100"/>
        </p:scale>
        <p:origin x="8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77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05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05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7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44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5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60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19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60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6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85F8E8-7C79-4C81-A0D4-90F0005DF09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B880394-71D8-47DE-B96A-649FF3022EB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315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ext-message-note-394180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9B005-0375-438A-B567-45EB7CE9B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Introduction to MS Excel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871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DB55-F102-4616-91B4-79F13450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DB0D-5614-44A2-A369-AB83689CD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05" y="2864457"/>
            <a:ext cx="11029615" cy="367830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is a spreadsheet program developed by Microsoft.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runs on Windows, macOS, Android and iOS.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first version was released in 1985 and has gone through several changes over the years.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However, the main functionality mostly remains the same i.e., organizing data in columns and rows and performing mathematical operations over it.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D49C3-D66B-480D-AE8C-42CDFE814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66" y="2942234"/>
            <a:ext cx="3095625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0A03D-F2B4-4293-8DFF-26068B1E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" y="2114053"/>
            <a:ext cx="1109663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97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8E15-F65A-497B-9C74-2810F2C3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43F9E-A4BC-4BC6-B0E6-8E258D13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1" y="2268813"/>
            <a:ext cx="3023103" cy="1013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3A0205-91ED-494C-AE65-94E8550C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67" y="2339330"/>
            <a:ext cx="2063074" cy="1545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3B8FF-09E6-4539-8299-D42F3421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21" y="4235104"/>
            <a:ext cx="2781300" cy="164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2140A2-941B-4F49-9703-0EB46A722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370" y="1905632"/>
            <a:ext cx="2659147" cy="1780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083B3A-9CAC-4FB1-BFD9-0AFE1A48B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664" y="4508019"/>
            <a:ext cx="4691724" cy="1647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3E1FC4-9337-42F5-A81C-1016608129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670" y="4645282"/>
            <a:ext cx="4464279" cy="15240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47AFCC-F921-4DD3-802F-319235E67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254" y="2180366"/>
            <a:ext cx="2225849" cy="17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1164-E7CA-48E5-B3A2-B80F7E8B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5A3233-4707-479A-8136-42A5F64FB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2949187" cy="43157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Limited Data Capacity: </a:t>
            </a:r>
          </a:p>
          <a:p>
            <a:pPr marL="0" indent="0" algn="l">
              <a:buNone/>
            </a:pPr>
            <a:r>
              <a:rPr lang="en-US" sz="1200" b="1" i="0" dirty="0">
                <a:solidFill>
                  <a:srgbClr val="374151"/>
                </a:solidFill>
                <a:effectLst/>
                <a:latin typeface="Söhne"/>
              </a:rPr>
              <a:t>Excel 2003 and earlier:</a:t>
            </a:r>
            <a:endParaRPr lang="en-US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Maximum number of rows: 65,536</a:t>
            </a:r>
          </a:p>
          <a:p>
            <a:pPr marL="457200" lvl="1" indent="0" algn="l"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Maximum number of columns: 256</a:t>
            </a:r>
          </a:p>
          <a:p>
            <a:pPr marL="0" indent="0" algn="l">
              <a:buNone/>
            </a:pPr>
            <a:r>
              <a:rPr lang="en-US" sz="1200" b="1" i="0" dirty="0">
                <a:solidFill>
                  <a:srgbClr val="374151"/>
                </a:solidFill>
                <a:effectLst/>
                <a:latin typeface="Söhne"/>
              </a:rPr>
              <a:t>Excel 2007, 2010, 2013, 2016, and 2019:</a:t>
            </a:r>
            <a:endParaRPr lang="en-US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Maximum number of rows: 1,048,576</a:t>
            </a:r>
          </a:p>
          <a:p>
            <a:pPr marL="457200" lvl="1" indent="0" algn="l"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Maximum number of columns: 16,384</a:t>
            </a:r>
          </a:p>
          <a:p>
            <a:pPr marL="0" indent="0" algn="l">
              <a:buNone/>
            </a:pPr>
            <a:r>
              <a:rPr lang="en-US" sz="1200" b="1" i="0" dirty="0">
                <a:solidFill>
                  <a:srgbClr val="374151"/>
                </a:solidFill>
                <a:effectLst/>
                <a:latin typeface="Söhne"/>
              </a:rPr>
              <a:t>Excel for Microsoft 365 (Excel 2019 subscription and beyond):</a:t>
            </a:r>
            <a:endParaRPr lang="en-US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Maximum number of rows: 1,048,576</a:t>
            </a:r>
          </a:p>
          <a:p>
            <a:pPr marL="457200" lvl="1" indent="0" algn="l"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Maximum number of columns: 16,384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ECB70-A303-468C-B249-55E3B22B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65" y="2024724"/>
            <a:ext cx="2619375" cy="1743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CE9969-06DE-4BA6-BAC1-FE81709C5514}"/>
              </a:ext>
            </a:extLst>
          </p:cNvPr>
          <p:cNvSpPr/>
          <p:nvPr/>
        </p:nvSpPr>
        <p:spPr>
          <a:xfrm>
            <a:off x="7572294" y="2999181"/>
            <a:ext cx="424327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Limited Automation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9C8D3-2CFF-4B41-81ED-93C6EED4AB68}"/>
              </a:ext>
            </a:extLst>
          </p:cNvPr>
          <p:cNvSpPr/>
          <p:nvPr/>
        </p:nvSpPr>
        <p:spPr>
          <a:xfrm>
            <a:off x="7572294" y="2002858"/>
            <a:ext cx="39155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Limited 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Data Visualization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CF9AFF-3B41-4E92-B3CA-43820852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08" y="4338356"/>
            <a:ext cx="3105150" cy="1476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CC1E5C-2CAE-43E8-88A6-3B7D5CB226F4}"/>
              </a:ext>
            </a:extLst>
          </p:cNvPr>
          <p:cNvSpPr txBox="1"/>
          <p:nvPr/>
        </p:nvSpPr>
        <p:spPr>
          <a:xfrm>
            <a:off x="4137909" y="5814731"/>
            <a:ext cx="360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data Entry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F8739-1139-4CC3-89A0-78E5C87CBEE7}"/>
              </a:ext>
            </a:extLst>
          </p:cNvPr>
          <p:cNvGrpSpPr/>
          <p:nvPr/>
        </p:nvGrpSpPr>
        <p:grpSpPr>
          <a:xfrm>
            <a:off x="4145859" y="4331923"/>
            <a:ext cx="3606663" cy="1845707"/>
            <a:chOff x="4145859" y="4331923"/>
            <a:chExt cx="3606663" cy="18457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589A0-682F-42DB-B98C-67229FA5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5859" y="4331923"/>
              <a:ext cx="3105150" cy="14763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93485F-BF46-4598-AAB7-D1E7A98988C0}"/>
                </a:ext>
              </a:extLst>
            </p:cNvPr>
            <p:cNvSpPr txBox="1"/>
            <p:nvPr/>
          </p:nvSpPr>
          <p:spPr>
            <a:xfrm>
              <a:off x="4145860" y="5808298"/>
              <a:ext cx="3606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Manual data Entry Error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776C90-D1EE-4106-817E-EB3B52019AB3}"/>
              </a:ext>
            </a:extLst>
          </p:cNvPr>
          <p:cNvGrpSpPr/>
          <p:nvPr/>
        </p:nvGrpSpPr>
        <p:grpSpPr>
          <a:xfrm>
            <a:off x="7967208" y="4338356"/>
            <a:ext cx="4013627" cy="1445814"/>
            <a:chOff x="7967208" y="4338356"/>
            <a:chExt cx="4013627" cy="14458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76D6D8-120E-409B-8341-C0FFCCBDF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7208" y="4338356"/>
              <a:ext cx="4013627" cy="99519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41A29-9EC7-4CBB-94F2-9810836E5094}"/>
                </a:ext>
              </a:extLst>
            </p:cNvPr>
            <p:cNvSpPr txBox="1"/>
            <p:nvPr/>
          </p:nvSpPr>
          <p:spPr>
            <a:xfrm>
              <a:off x="8484042" y="5414838"/>
              <a:ext cx="3126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Version Compatibility Issues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1164-E7CA-48E5-B3A2-B80F7E8B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A84CF-D305-4C79-A2DE-CB71CDA7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8" y="2330105"/>
            <a:ext cx="3247966" cy="1705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C5DDDE-AA1F-4905-AE89-792422FBA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630" y="1956469"/>
            <a:ext cx="2096370" cy="2372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75783-E47C-467E-B816-7289EDD5C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98" y="2290162"/>
            <a:ext cx="2879142" cy="1785068"/>
          </a:xfrm>
          <a:prstGeom prst="rect">
            <a:avLst/>
          </a:prstGeom>
        </p:spPr>
      </p:pic>
      <p:pic>
        <p:nvPicPr>
          <p:cNvPr id="1026" name="Picture 2" descr="What is Business Analytics? What Data and Tools are Used? | MSU Online">
            <a:extLst>
              <a:ext uri="{FF2B5EF4-FFF2-40B4-BE49-F238E27FC236}">
                <a16:creationId xmlns:a16="http://schemas.microsoft.com/office/drawing/2014/main" id="{4148EFBF-1078-48FB-99BF-B3DE31DD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499" y="2657474"/>
            <a:ext cx="2355070" cy="12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0BC415-6B4C-4205-9023-55206B0EB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63" y="4460680"/>
            <a:ext cx="2660550" cy="2122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F77CA-04A7-4AB5-9A54-C9B1A483A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828" y="4516339"/>
            <a:ext cx="2143125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F70AF0-F9A0-45CD-ADA9-A78C00ADE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5762" y="4941318"/>
            <a:ext cx="2952750" cy="1552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0D2AAF-E28D-4D72-B567-89681CD8D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5461" y="4202801"/>
            <a:ext cx="3366733" cy="24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4F7E-2845-416E-AB21-EB51FB35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4816-CE11-41E9-ADCE-8F7B2FF5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70560-C178-4550-B3EA-068FA425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70"/>
            <a:ext cx="12192000" cy="64702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CD0BF-56EC-4ED3-BD0C-429A4F718200}"/>
              </a:ext>
            </a:extLst>
          </p:cNvPr>
          <p:cNvCxnSpPr>
            <a:cxnSpLocks/>
          </p:cNvCxnSpPr>
          <p:nvPr/>
        </p:nvCxnSpPr>
        <p:spPr>
          <a:xfrm flipH="1" flipV="1">
            <a:off x="357353" y="312602"/>
            <a:ext cx="1103585" cy="25146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388C60-EA7C-4B24-87DA-D5A56F9B622B}"/>
              </a:ext>
            </a:extLst>
          </p:cNvPr>
          <p:cNvSpPr txBox="1"/>
          <p:nvPr/>
        </p:nvSpPr>
        <p:spPr>
          <a:xfrm>
            <a:off x="1177159" y="2827283"/>
            <a:ext cx="220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 access toolbar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A043CB-DCFA-4D88-BF16-44FBE9113545}"/>
              </a:ext>
            </a:extLst>
          </p:cNvPr>
          <p:cNvCxnSpPr>
            <a:cxnSpLocks/>
          </p:cNvCxnSpPr>
          <p:nvPr/>
        </p:nvCxnSpPr>
        <p:spPr>
          <a:xfrm flipH="1" flipV="1">
            <a:off x="3925613" y="312603"/>
            <a:ext cx="802480" cy="2441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96103A-C17C-42D2-8D25-55CBBA260CA7}"/>
              </a:ext>
            </a:extLst>
          </p:cNvPr>
          <p:cNvSpPr txBox="1"/>
          <p:nvPr/>
        </p:nvSpPr>
        <p:spPr>
          <a:xfrm>
            <a:off x="4186811" y="3011949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bar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F3978-98F2-4EC9-AE2A-BA2D48BBE0CE}"/>
              </a:ext>
            </a:extLst>
          </p:cNvPr>
          <p:cNvCxnSpPr>
            <a:cxnSpLocks/>
          </p:cNvCxnSpPr>
          <p:nvPr/>
        </p:nvCxnSpPr>
        <p:spPr>
          <a:xfrm flipH="1" flipV="1">
            <a:off x="5621968" y="612883"/>
            <a:ext cx="802480" cy="2441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ECA22C-F850-4FD0-B32D-EC3468FF246B}"/>
              </a:ext>
            </a:extLst>
          </p:cNvPr>
          <p:cNvSpPr txBox="1"/>
          <p:nvPr/>
        </p:nvSpPr>
        <p:spPr>
          <a:xfrm>
            <a:off x="5923075" y="3009744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 bar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B8907C-9E40-4F94-A749-23D835EAD2FE}"/>
              </a:ext>
            </a:extLst>
          </p:cNvPr>
          <p:cNvCxnSpPr>
            <a:cxnSpLocks/>
          </p:cNvCxnSpPr>
          <p:nvPr/>
        </p:nvCxnSpPr>
        <p:spPr>
          <a:xfrm flipV="1">
            <a:off x="10941269" y="312602"/>
            <a:ext cx="441434" cy="2441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490D7F-2C69-4521-987C-232A6C818C3E}"/>
              </a:ext>
            </a:extLst>
          </p:cNvPr>
          <p:cNvSpPr txBox="1"/>
          <p:nvPr/>
        </p:nvSpPr>
        <p:spPr>
          <a:xfrm>
            <a:off x="10018062" y="2773931"/>
            <a:ext cx="199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Buttons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EC1AB4-B195-4484-9319-98CC53977AE6}"/>
              </a:ext>
            </a:extLst>
          </p:cNvPr>
          <p:cNvCxnSpPr>
            <a:cxnSpLocks/>
          </p:cNvCxnSpPr>
          <p:nvPr/>
        </p:nvCxnSpPr>
        <p:spPr>
          <a:xfrm flipH="1" flipV="1">
            <a:off x="5421135" y="1569943"/>
            <a:ext cx="556624" cy="199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5249A-75C0-44C0-B3D8-FBBAED1C40BB}"/>
              </a:ext>
            </a:extLst>
          </p:cNvPr>
          <p:cNvSpPr txBox="1"/>
          <p:nvPr/>
        </p:nvSpPr>
        <p:spPr>
          <a:xfrm>
            <a:off x="5481925" y="3489500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 bar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A0569F-BEB5-4456-AE61-F6F3ABA92027}"/>
              </a:ext>
            </a:extLst>
          </p:cNvPr>
          <p:cNvCxnSpPr>
            <a:cxnSpLocks/>
          </p:cNvCxnSpPr>
          <p:nvPr/>
        </p:nvCxnSpPr>
        <p:spPr>
          <a:xfrm flipH="1" flipV="1">
            <a:off x="7523488" y="1919774"/>
            <a:ext cx="616561" cy="2142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1B81FC-AE7F-476B-9BFB-E00D4E6EC0C0}"/>
              </a:ext>
            </a:extLst>
          </p:cNvPr>
          <p:cNvSpPr txBox="1"/>
          <p:nvPr/>
        </p:nvSpPr>
        <p:spPr>
          <a:xfrm>
            <a:off x="7693855" y="4019647"/>
            <a:ext cx="276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Dialog box launcher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FEB13-C140-4925-898C-521CA6D193DC}"/>
              </a:ext>
            </a:extLst>
          </p:cNvPr>
          <p:cNvCxnSpPr>
            <a:cxnSpLocks/>
          </p:cNvCxnSpPr>
          <p:nvPr/>
        </p:nvCxnSpPr>
        <p:spPr>
          <a:xfrm flipH="1" flipV="1">
            <a:off x="434228" y="2203288"/>
            <a:ext cx="470086" cy="1286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C0AD63-69AB-4965-BA27-5A5EC892DB70}"/>
              </a:ext>
            </a:extLst>
          </p:cNvPr>
          <p:cNvSpPr txBox="1"/>
          <p:nvPr/>
        </p:nvSpPr>
        <p:spPr>
          <a:xfrm>
            <a:off x="408413" y="3493290"/>
            <a:ext cx="124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box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83B9B9-4B93-420E-8075-88878B8EB6E6}"/>
              </a:ext>
            </a:extLst>
          </p:cNvPr>
          <p:cNvCxnSpPr>
            <a:cxnSpLocks/>
          </p:cNvCxnSpPr>
          <p:nvPr/>
        </p:nvCxnSpPr>
        <p:spPr>
          <a:xfrm flipV="1">
            <a:off x="3439600" y="2239724"/>
            <a:ext cx="378087" cy="1236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26A934-8ACB-4F41-B426-0E077CE1738F}"/>
              </a:ext>
            </a:extLst>
          </p:cNvPr>
          <p:cNvSpPr txBox="1"/>
          <p:nvPr/>
        </p:nvSpPr>
        <p:spPr>
          <a:xfrm>
            <a:off x="2859561" y="3489500"/>
            <a:ext cx="13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bar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8BAC9B-768D-472B-9FF3-0E9A4108251B}"/>
              </a:ext>
            </a:extLst>
          </p:cNvPr>
          <p:cNvCxnSpPr>
            <a:cxnSpLocks/>
          </p:cNvCxnSpPr>
          <p:nvPr/>
        </p:nvCxnSpPr>
        <p:spPr>
          <a:xfrm flipV="1">
            <a:off x="11645108" y="3194410"/>
            <a:ext cx="419947" cy="867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C76ABE9-E648-4489-874F-C4D08A34C7A8}"/>
              </a:ext>
            </a:extLst>
          </p:cNvPr>
          <p:cNvSpPr txBox="1"/>
          <p:nvPr/>
        </p:nvSpPr>
        <p:spPr>
          <a:xfrm>
            <a:off x="10858749" y="4010491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 bar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20D641-74C3-4206-B921-A656228D5383}"/>
              </a:ext>
            </a:extLst>
          </p:cNvPr>
          <p:cNvSpPr txBox="1"/>
          <p:nvPr/>
        </p:nvSpPr>
        <p:spPr>
          <a:xfrm>
            <a:off x="4988505" y="4047160"/>
            <a:ext cx="276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Spreadsheet area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0CB77D-17A8-4855-BF6A-8D3759A3807C}"/>
              </a:ext>
            </a:extLst>
          </p:cNvPr>
          <p:cNvCxnSpPr>
            <a:cxnSpLocks/>
          </p:cNvCxnSpPr>
          <p:nvPr/>
        </p:nvCxnSpPr>
        <p:spPr>
          <a:xfrm flipH="1">
            <a:off x="980338" y="5664017"/>
            <a:ext cx="753832" cy="491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ED34AF-A297-488A-81F6-6C9E7954FD6C}"/>
              </a:ext>
            </a:extLst>
          </p:cNvPr>
          <p:cNvSpPr txBox="1"/>
          <p:nvPr/>
        </p:nvSpPr>
        <p:spPr>
          <a:xfrm>
            <a:off x="1362612" y="5294685"/>
            <a:ext cx="104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Leaf bar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51757EA-0FB8-4240-B584-2E86E48894D2}"/>
              </a:ext>
            </a:extLst>
          </p:cNvPr>
          <p:cNvCxnSpPr>
            <a:cxnSpLocks/>
          </p:cNvCxnSpPr>
          <p:nvPr/>
        </p:nvCxnSpPr>
        <p:spPr>
          <a:xfrm flipH="1" flipV="1">
            <a:off x="2409874" y="2525067"/>
            <a:ext cx="481823" cy="1964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C1077DD-D3A4-4C0C-94B0-9AD5461786CB}"/>
              </a:ext>
            </a:extLst>
          </p:cNvPr>
          <p:cNvSpPr txBox="1"/>
          <p:nvPr/>
        </p:nvSpPr>
        <p:spPr>
          <a:xfrm>
            <a:off x="2471845" y="4450531"/>
            <a:ext cx="13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bar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8FB57F-4548-4044-9903-CE4E52CE4A13}"/>
              </a:ext>
            </a:extLst>
          </p:cNvPr>
          <p:cNvCxnSpPr>
            <a:cxnSpLocks/>
          </p:cNvCxnSpPr>
          <p:nvPr/>
        </p:nvCxnSpPr>
        <p:spPr>
          <a:xfrm flipH="1">
            <a:off x="180379" y="4702692"/>
            <a:ext cx="6893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0151D5-2134-4F85-86AD-738BFCC38BCA}"/>
              </a:ext>
            </a:extLst>
          </p:cNvPr>
          <p:cNvSpPr txBox="1"/>
          <p:nvPr/>
        </p:nvSpPr>
        <p:spPr>
          <a:xfrm>
            <a:off x="866437" y="4501948"/>
            <a:ext cx="104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bar</a:t>
            </a:r>
          </a:p>
        </p:txBody>
      </p:sp>
      <p:sp>
        <p:nvSpPr>
          <p:cNvPr id="57" name="Arrow: Left 56">
            <a:extLst>
              <a:ext uri="{FF2B5EF4-FFF2-40B4-BE49-F238E27FC236}">
                <a16:creationId xmlns:a16="http://schemas.microsoft.com/office/drawing/2014/main" id="{B83200BF-88F0-4211-8EB2-89395F9DA36F}"/>
              </a:ext>
            </a:extLst>
          </p:cNvPr>
          <p:cNvSpPr/>
          <p:nvPr/>
        </p:nvSpPr>
        <p:spPr>
          <a:xfrm rot="18046941">
            <a:off x="5040054" y="4575426"/>
            <a:ext cx="1049615" cy="6112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30FE8F-BC94-419D-9F50-C26B11B394AB}"/>
              </a:ext>
            </a:extLst>
          </p:cNvPr>
          <p:cNvSpPr txBox="1"/>
          <p:nvPr/>
        </p:nvSpPr>
        <p:spPr>
          <a:xfrm>
            <a:off x="7005640" y="4649701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1F63E4-2CBD-4F17-8DBB-EB6643E551B4}"/>
              </a:ext>
            </a:extLst>
          </p:cNvPr>
          <p:cNvSpPr/>
          <p:nvPr/>
        </p:nvSpPr>
        <p:spPr>
          <a:xfrm>
            <a:off x="6338944" y="5305195"/>
            <a:ext cx="525815" cy="1936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3C66E2B-37C8-4A0C-BE03-C58731BD76BA}"/>
              </a:ext>
            </a:extLst>
          </p:cNvPr>
          <p:cNvCxnSpPr>
            <a:cxnSpLocks/>
          </p:cNvCxnSpPr>
          <p:nvPr/>
        </p:nvCxnSpPr>
        <p:spPr>
          <a:xfrm flipH="1">
            <a:off x="6518011" y="4987665"/>
            <a:ext cx="753832" cy="491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2702E1-CBD7-4491-B666-AA54D7F4A28A}"/>
              </a:ext>
            </a:extLst>
          </p:cNvPr>
          <p:cNvCxnSpPr>
            <a:cxnSpLocks/>
          </p:cNvCxnSpPr>
          <p:nvPr/>
        </p:nvCxnSpPr>
        <p:spPr>
          <a:xfrm>
            <a:off x="4272346" y="5929441"/>
            <a:ext cx="149394" cy="670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AD94348-694D-4ADA-9B42-7D7D0BBD9320}"/>
              </a:ext>
            </a:extLst>
          </p:cNvPr>
          <p:cNvSpPr txBox="1"/>
          <p:nvPr/>
        </p:nvSpPr>
        <p:spPr>
          <a:xfrm>
            <a:off x="3591109" y="5495857"/>
            <a:ext cx="13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Status bar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4FB12E-7DDC-446E-81C1-B05A3B5D36CA}"/>
              </a:ext>
            </a:extLst>
          </p:cNvPr>
          <p:cNvCxnSpPr>
            <a:cxnSpLocks/>
          </p:cNvCxnSpPr>
          <p:nvPr/>
        </p:nvCxnSpPr>
        <p:spPr>
          <a:xfrm>
            <a:off x="9764001" y="5771059"/>
            <a:ext cx="149394" cy="670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EB8E64-D76F-40B1-8C77-5741CF74D1DB}"/>
              </a:ext>
            </a:extLst>
          </p:cNvPr>
          <p:cNvSpPr txBox="1"/>
          <p:nvPr/>
        </p:nvSpPr>
        <p:spPr>
          <a:xfrm>
            <a:off x="9222718" y="5416119"/>
            <a:ext cx="156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Buttons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05AF2A-6DD8-4410-9941-553CAD4D826C}"/>
              </a:ext>
            </a:extLst>
          </p:cNvPr>
          <p:cNvCxnSpPr>
            <a:cxnSpLocks/>
          </p:cNvCxnSpPr>
          <p:nvPr/>
        </p:nvCxnSpPr>
        <p:spPr>
          <a:xfrm flipH="1">
            <a:off x="10881540" y="5195904"/>
            <a:ext cx="274279" cy="1271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F2F9019-ED2C-4982-93C6-C10E734DE7A9}"/>
              </a:ext>
            </a:extLst>
          </p:cNvPr>
          <p:cNvSpPr txBox="1"/>
          <p:nvPr/>
        </p:nvSpPr>
        <p:spPr>
          <a:xfrm>
            <a:off x="10189013" y="4904832"/>
            <a:ext cx="156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Control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BAEFD72-345C-4397-86C7-565CD4E3C519}"/>
              </a:ext>
            </a:extLst>
          </p:cNvPr>
          <p:cNvCxnSpPr>
            <a:cxnSpLocks/>
          </p:cNvCxnSpPr>
          <p:nvPr/>
        </p:nvCxnSpPr>
        <p:spPr>
          <a:xfrm flipH="1">
            <a:off x="204276" y="5167955"/>
            <a:ext cx="700038" cy="127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D16E0A7-9B84-48C3-B171-E01E24CF5D79}"/>
              </a:ext>
            </a:extLst>
          </p:cNvPr>
          <p:cNvSpPr txBox="1"/>
          <p:nvPr/>
        </p:nvSpPr>
        <p:spPr>
          <a:xfrm>
            <a:off x="754209" y="4869867"/>
            <a:ext cx="165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of excel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2486CFB-159C-4F30-A7D1-5708E194C379}"/>
              </a:ext>
            </a:extLst>
          </p:cNvPr>
          <p:cNvCxnSpPr>
            <a:cxnSpLocks/>
          </p:cNvCxnSpPr>
          <p:nvPr/>
        </p:nvCxnSpPr>
        <p:spPr>
          <a:xfrm flipH="1">
            <a:off x="11286066" y="4231826"/>
            <a:ext cx="414805" cy="2040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98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0" grpId="0"/>
      <p:bldP spid="22" grpId="0"/>
      <p:bldP spid="28" grpId="0"/>
      <p:bldP spid="32" grpId="0"/>
      <p:bldP spid="35" grpId="0"/>
      <p:bldP spid="38" grpId="0"/>
      <p:bldP spid="41" grpId="0"/>
      <p:bldP spid="46" grpId="0"/>
      <p:bldP spid="49" grpId="0"/>
      <p:bldP spid="53" grpId="0"/>
      <p:bldP spid="56" grpId="0"/>
      <p:bldP spid="57" grpId="0" animBg="1"/>
      <p:bldP spid="59" grpId="0"/>
      <p:bldP spid="60" grpId="0" animBg="1"/>
      <p:bldP spid="63" grpId="0"/>
      <p:bldP spid="65" grpId="0"/>
      <p:bldP spid="69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3624F-B139-4A67-9966-FFD950C1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5818" y="2099314"/>
            <a:ext cx="5794917" cy="43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645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3628</TotalTime>
  <Words>193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Gill Sans MT</vt:lpstr>
      <vt:lpstr>Söhne</vt:lpstr>
      <vt:lpstr>Verdana</vt:lpstr>
      <vt:lpstr>Wingdings 2</vt:lpstr>
      <vt:lpstr>Dividend</vt:lpstr>
      <vt:lpstr>Introduction to MS Excel</vt:lpstr>
      <vt:lpstr>introduction</vt:lpstr>
      <vt:lpstr>advantages</vt:lpstr>
      <vt:lpstr>disadvantages</vt:lpstr>
      <vt:lpstr>applications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dc:creator>REMYA R S</dc:creator>
  <cp:lastModifiedBy>Saravanan Ramaraj</cp:lastModifiedBy>
  <cp:revision>97</cp:revision>
  <dcterms:created xsi:type="dcterms:W3CDTF">2022-09-01T04:25:06Z</dcterms:created>
  <dcterms:modified xsi:type="dcterms:W3CDTF">2025-01-01T13:42:58Z</dcterms:modified>
</cp:coreProperties>
</file>